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6" r:id="rId3"/>
    <p:sldId id="297" r:id="rId4"/>
    <p:sldId id="257" r:id="rId5"/>
    <p:sldId id="259" r:id="rId6"/>
    <p:sldId id="260" r:id="rId7"/>
    <p:sldId id="261" r:id="rId8"/>
    <p:sldId id="262" r:id="rId9"/>
    <p:sldId id="264" r:id="rId10"/>
    <p:sldId id="298" r:id="rId11"/>
    <p:sldId id="281" r:id="rId12"/>
    <p:sldId id="284" r:id="rId13"/>
    <p:sldId id="283" r:id="rId14"/>
    <p:sldId id="282" r:id="rId15"/>
    <p:sldId id="266" r:id="rId16"/>
    <p:sldId id="267" r:id="rId17"/>
    <p:sldId id="268" r:id="rId18"/>
    <p:sldId id="27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80" r:id="rId28"/>
    <p:sldId id="279" r:id="rId29"/>
    <p:sldId id="277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4" d="100"/>
          <a:sy n="74" d="100"/>
        </p:scale>
        <p:origin x="39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3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FBF041-991A-4B9B-8A37-E4F2695C3E67}" type="datetimeFigureOut">
              <a:rPr lang="pt-BR" smtClean="0"/>
              <a:pPr/>
              <a:t>16/03/2016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F094E-C7AA-4044-B4B3-4DF4AA57B5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23681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FBF041-991A-4B9B-8A37-E4F2695C3E67}" type="datetimeFigureOut">
              <a:rPr lang="pt-BR" smtClean="0"/>
              <a:pPr/>
              <a:t>16/03/2016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F094E-C7AA-4044-B4B3-4DF4AA57B5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89452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FBF041-991A-4B9B-8A37-E4F2695C3E67}" type="datetimeFigureOut">
              <a:rPr lang="pt-BR" smtClean="0"/>
              <a:pPr/>
              <a:t>16/03/2016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F094E-C7AA-4044-B4B3-4DF4AA57B5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75023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FBF041-991A-4B9B-8A37-E4F2695C3E67}" type="datetimeFigureOut">
              <a:rPr lang="pt-BR" smtClean="0"/>
              <a:pPr/>
              <a:t>16/03/2016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F094E-C7AA-4044-B4B3-4DF4AA57B5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87793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FBF041-991A-4B9B-8A37-E4F2695C3E67}" type="datetimeFigureOut">
              <a:rPr lang="pt-BR" smtClean="0"/>
              <a:pPr/>
              <a:t>16/03/2016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F094E-C7AA-4044-B4B3-4DF4AA57B5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45237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FBF041-991A-4B9B-8A37-E4F2695C3E67}" type="datetimeFigureOut">
              <a:rPr lang="pt-BR" smtClean="0"/>
              <a:pPr/>
              <a:t>16/03/2016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F094E-C7AA-4044-B4B3-4DF4AA57B5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71968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FBF041-991A-4B9B-8A37-E4F2695C3E67}" type="datetimeFigureOut">
              <a:rPr lang="pt-BR" smtClean="0"/>
              <a:pPr/>
              <a:t>16/03/2016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F094E-C7AA-4044-B4B3-4DF4AA57B5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63414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FBF041-991A-4B9B-8A37-E4F2695C3E67}" type="datetimeFigureOut">
              <a:rPr lang="pt-BR" smtClean="0"/>
              <a:pPr/>
              <a:t>16/03/2016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F094E-C7AA-4044-B4B3-4DF4AA57B5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6375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FBF041-991A-4B9B-8A37-E4F2695C3E67}" type="datetimeFigureOut">
              <a:rPr lang="pt-BR" smtClean="0"/>
              <a:pPr/>
              <a:t>16/03/2016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F094E-C7AA-4044-B4B3-4DF4AA57B5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35923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FBF041-991A-4B9B-8A37-E4F2695C3E67}" type="datetimeFigureOut">
              <a:rPr lang="pt-BR" smtClean="0"/>
              <a:pPr/>
              <a:t>16/03/2016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F094E-C7AA-4044-B4B3-4DF4AA57B5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0971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FBF041-991A-4B9B-8A37-E4F2695C3E67}" type="datetimeFigureOut">
              <a:rPr lang="pt-BR" smtClean="0"/>
              <a:pPr/>
              <a:t>16/03/2016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F094E-C7AA-4044-B4B3-4DF4AA57B5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43913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7FBF041-991A-4B9B-8A37-E4F2695C3E67}" type="datetimeFigureOut">
              <a:rPr lang="pt-BR" smtClean="0"/>
              <a:pPr/>
              <a:t>16/03/2016</a:t>
            </a:fld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94F094E-C7AA-4044-B4B3-4DF4AA57B5C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r>
              <a:rPr lang="pt-BR" sz="4000" b="1" dirty="0" smtClean="0">
                <a:solidFill>
                  <a:srgbClr val="FF0000"/>
                </a:solidFill>
              </a:rPr>
              <a:t>QUANDO AS FINANÇAS ATRAPALHAM </a:t>
            </a:r>
          </a:p>
          <a:p>
            <a:r>
              <a:rPr lang="pt-BR" sz="4000" b="1" dirty="0" smtClean="0">
                <a:solidFill>
                  <a:srgbClr val="FF0000"/>
                </a:solidFill>
              </a:rPr>
              <a:t>UM CASAMENTO</a:t>
            </a:r>
          </a:p>
          <a:p>
            <a:endParaRPr lang="pt-BR" sz="4000" b="1" dirty="0" smtClean="0">
              <a:solidFill>
                <a:srgbClr val="FF0000"/>
              </a:solidFill>
            </a:endParaRPr>
          </a:p>
          <a:p>
            <a:endParaRPr lang="pt-BR" sz="4000" b="1" dirty="0" smtClean="0">
              <a:solidFill>
                <a:srgbClr val="FF0000"/>
              </a:solidFill>
            </a:endParaRPr>
          </a:p>
          <a:p>
            <a:endParaRPr lang="pt-BR" sz="4000" b="1" dirty="0" smtClean="0">
              <a:solidFill>
                <a:srgbClr val="FF0000"/>
              </a:solidFill>
            </a:endParaRPr>
          </a:p>
          <a:p>
            <a:endParaRPr lang="pt-BR" sz="4000" dirty="0">
              <a:solidFill>
                <a:srgbClr val="FF0000"/>
              </a:solidFill>
            </a:endParaRPr>
          </a:p>
        </p:txBody>
      </p:sp>
      <p:pic>
        <p:nvPicPr>
          <p:cNvPr id="4" name="Imagem 3" descr="Quando-as-financas-atrapalham-o-casament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78" y="2500307"/>
            <a:ext cx="7029450" cy="3357586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21590548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O cartão de crédito é um grande problema para quem não sabe usar, pois transmite a falsa impressão de dinheiro vivo nas mãos. 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Se souberem usar, a família toda sairá ganhando, caso contrário, entrarão na areia movediça das dívidas! Digo o mesmo para o cheque especial. 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Se você reconhece que um dos dois não tem autocontrole, eliminem esses itens de suas vidas. Compras somente à vista! 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7714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endParaRPr lang="pt-BR" sz="4000" b="1" dirty="0" smtClean="0">
              <a:solidFill>
                <a:srgbClr val="FF0000"/>
              </a:solidFill>
            </a:endParaRPr>
          </a:p>
          <a:p>
            <a:r>
              <a:rPr lang="pt-BR" sz="4000" b="1" dirty="0" smtClean="0">
                <a:solidFill>
                  <a:srgbClr val="FF0000"/>
                </a:solidFill>
              </a:rPr>
              <a:t>ALGUMAS DICAS DE </a:t>
            </a:r>
          </a:p>
          <a:p>
            <a:r>
              <a:rPr lang="pt-BR" sz="4000" b="1" dirty="0" smtClean="0">
                <a:solidFill>
                  <a:srgbClr val="FF0000"/>
                </a:solidFill>
              </a:rPr>
              <a:t>COMO REESTRUTURAR </a:t>
            </a:r>
          </a:p>
          <a:p>
            <a:r>
              <a:rPr lang="pt-BR" sz="4000" b="1" dirty="0" smtClean="0">
                <a:solidFill>
                  <a:srgbClr val="FF0000"/>
                </a:solidFill>
              </a:rPr>
              <a:t>SUA VIDA </a:t>
            </a:r>
          </a:p>
          <a:p>
            <a:r>
              <a:rPr lang="pt-BR" sz="4000" b="1" dirty="0" smtClean="0">
                <a:solidFill>
                  <a:srgbClr val="FF0000"/>
                </a:solidFill>
              </a:rPr>
              <a:t>FINANCEIRA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3917714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844" y="305272"/>
            <a:ext cx="8784976" cy="6552728"/>
          </a:xfrm>
        </p:spPr>
        <p:txBody>
          <a:bodyPr/>
          <a:lstStyle/>
          <a:p>
            <a:r>
              <a:rPr lang="pt-BR" sz="4000" b="1" dirty="0" smtClean="0">
                <a:solidFill>
                  <a:srgbClr val="FF0000"/>
                </a:solidFill>
              </a:rPr>
              <a:t>I. TRABALHE EM EQUIPE </a:t>
            </a:r>
          </a:p>
          <a:p>
            <a:r>
              <a:rPr lang="pt-BR" sz="4000" b="1" dirty="0" smtClean="0">
                <a:solidFill>
                  <a:srgbClr val="FF0000"/>
                </a:solidFill>
              </a:rPr>
              <a:t>CONTRA A DÍVIDA</a:t>
            </a:r>
          </a:p>
          <a:p>
            <a:endParaRPr lang="pt-BR" sz="4000" b="1" dirty="0" smtClean="0">
              <a:solidFill>
                <a:srgbClr val="FF0000"/>
              </a:solidFill>
            </a:endParaRPr>
          </a:p>
          <a:p>
            <a:endParaRPr lang="pt-BR" sz="4000" b="1" dirty="0" smtClean="0">
              <a:solidFill>
                <a:srgbClr val="FF0000"/>
              </a:solidFill>
            </a:endParaRPr>
          </a:p>
          <a:p>
            <a:pPr algn="just"/>
            <a:r>
              <a:rPr lang="pt-BR" sz="2800" dirty="0" smtClean="0"/>
              <a:t>A</a:t>
            </a:r>
            <a:endParaRPr lang="pt-BR" sz="2800" dirty="0"/>
          </a:p>
        </p:txBody>
      </p:sp>
      <p:pic>
        <p:nvPicPr>
          <p:cNvPr id="5" name="Imagem 4" descr="images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2750902"/>
            <a:ext cx="5767158" cy="289267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artDeco"/>
            <a:bevelB/>
          </a:sp3d>
        </p:spPr>
      </p:pic>
    </p:spTree>
    <p:extLst>
      <p:ext uri="{BB962C8B-B14F-4D97-AF65-F5344CB8AC3E}">
        <p14:creationId xmlns="" xmlns:p14="http://schemas.microsoft.com/office/powerpoint/2010/main" val="3917714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Não adianta despejar sua raiva em seu cônjuge, mesmo que a dívida não seja culpa sua. Nessas situações, lembre-se de </a:t>
            </a:r>
            <a:r>
              <a:rPr lang="pt-BR" sz="2800" b="1" dirty="0" smtClean="0">
                <a:solidFill>
                  <a:srgbClr val="FF0000"/>
                </a:solidFill>
              </a:rPr>
              <a:t>Efésios 4.32</a:t>
            </a:r>
            <a:r>
              <a:rPr lang="pt-BR" sz="2800" b="1" dirty="0" smtClean="0">
                <a:solidFill>
                  <a:schemeClr val="bg1"/>
                </a:solidFill>
              </a:rPr>
              <a:t>: 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"Sejam bondosos e compassivos uns para com os outros, perdoando-se mutuamente, assim como Deus perdoou vocês em Cristo". 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Lutem contra a dívida, não um contra o outro. A dívida precisa ser encarada como um inimigo, e vocês estão no mesmo barco. 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 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rgbClr val="FF0000"/>
                </a:solidFill>
              </a:rPr>
              <a:t>Pv 13.10</a:t>
            </a:r>
            <a:r>
              <a:rPr lang="pt-BR" sz="2800" b="1" dirty="0" smtClean="0">
                <a:solidFill>
                  <a:schemeClr val="bg1"/>
                </a:solidFill>
              </a:rPr>
              <a:t>: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A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3917714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"O orgulho só gera discussões, mas a sabedoria está com os que tomam conselho". 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Em vez de tentar resolver as coisas sozinhos, conversem em amor sobre os problemas financeiros e trabalhem em união. Seus filhos também podem ajudar.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A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3917714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r>
              <a:rPr lang="pt-BR" sz="4000" b="1" dirty="0" smtClean="0">
                <a:solidFill>
                  <a:srgbClr val="FF0000"/>
                </a:solidFill>
              </a:rPr>
              <a:t>II. RECONHEÇAM TODOS </a:t>
            </a:r>
          </a:p>
          <a:p>
            <a:r>
              <a:rPr lang="pt-BR" sz="4000" b="1" dirty="0" smtClean="0">
                <a:solidFill>
                  <a:srgbClr val="FF0000"/>
                </a:solidFill>
              </a:rPr>
              <a:t>OS ERROS QUE TENHAM COMETIDO</a:t>
            </a:r>
          </a:p>
          <a:p>
            <a:endParaRPr lang="pt-BR" sz="4000" b="1" dirty="0" smtClean="0">
              <a:solidFill>
                <a:srgbClr val="FF0000"/>
              </a:solidFill>
            </a:endParaRPr>
          </a:p>
          <a:p>
            <a:endParaRPr lang="pt-BR" sz="4000" b="1" dirty="0">
              <a:solidFill>
                <a:srgbClr val="FF0000"/>
              </a:solidFill>
            </a:endParaRPr>
          </a:p>
        </p:txBody>
      </p:sp>
      <p:pic>
        <p:nvPicPr>
          <p:cNvPr id="5" name="Imagem 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387" y="2143117"/>
            <a:ext cx="5951447" cy="4245320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8100000">
              <a:prstClr val="black">
                <a:alpha val="50000"/>
              </a:prstClr>
            </a:innerShdw>
            <a:softEdge rad="317500"/>
          </a:effectLst>
          <a:scene3d>
            <a:camera prst="perspectiveRelaxed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2062421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Ao invés de se prenderem ao passado, decidam que princípios seguirão à partir de agora para tomar as futuras decisões. 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 </a:t>
            </a:r>
            <a:endParaRPr lang="pt-BR" sz="2800" dirty="0" smtClean="0">
              <a:solidFill>
                <a:srgbClr val="FF0000"/>
              </a:solidFill>
            </a:endParaRPr>
          </a:p>
          <a:p>
            <a:pPr algn="just"/>
            <a:r>
              <a:rPr lang="pt-BR" sz="2800" b="1" dirty="0" smtClean="0">
                <a:solidFill>
                  <a:srgbClr val="FF0000"/>
                </a:solidFill>
              </a:rPr>
              <a:t>Lc 12.15</a:t>
            </a:r>
            <a:r>
              <a:rPr lang="pt-BR" sz="2800" b="1" dirty="0" smtClean="0">
                <a:solidFill>
                  <a:schemeClr val="bg1"/>
                </a:solidFill>
              </a:rPr>
              <a:t>, "Cuidado! Fiquem de sobreaviso contra todo tipo de ganância. A vida de um homem não consiste na quantidade dos seus bens".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rgbClr val="FF0000"/>
                </a:solidFill>
              </a:rPr>
              <a:t>Mt 6.19-20</a:t>
            </a:r>
            <a:r>
              <a:rPr lang="pt-BR" sz="2800" b="1" dirty="0" smtClean="0">
                <a:solidFill>
                  <a:schemeClr val="bg1"/>
                </a:solidFill>
              </a:rPr>
              <a:t>, "Não acumulem para vocês tesouros na terra, onde a traça e a ferrugem destroem, e onde os ladrões arrombam e furtam. Mas acumulem para vocês tesouros no céu, onde a traça e a ferrugem não destroem, e onde os ladrões não arrombam nem furtam".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b="1" dirty="0" smtClean="0">
              <a:solidFill>
                <a:srgbClr val="C00000"/>
              </a:solidFill>
            </a:endParaRPr>
          </a:p>
          <a:p>
            <a:endParaRPr lang="pt-BR" sz="4000" b="1" dirty="0">
              <a:solidFill>
                <a:srgbClr val="C00000"/>
              </a:solidFill>
            </a:endParaRPr>
          </a:p>
          <a:p>
            <a:endParaRPr lang="pt-BR" sz="40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58707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r>
              <a:rPr lang="pt-BR" sz="4000" b="1" dirty="0" smtClean="0">
                <a:solidFill>
                  <a:srgbClr val="FF0000"/>
                </a:solidFill>
              </a:rPr>
              <a:t>III. REGISTREM TODO O DINHEIRO QUE ENTRA E SAI DURANTE </a:t>
            </a:r>
          </a:p>
          <a:p>
            <a:r>
              <a:rPr lang="pt-BR" sz="4000" b="1" dirty="0" smtClean="0">
                <a:solidFill>
                  <a:srgbClr val="FF0000"/>
                </a:solidFill>
              </a:rPr>
              <a:t>UM MÊS</a:t>
            </a:r>
          </a:p>
          <a:p>
            <a:endParaRPr lang="pt-BR" sz="4000" b="1" dirty="0" smtClean="0">
              <a:solidFill>
                <a:srgbClr val="FF0000"/>
              </a:solidFill>
            </a:endParaRPr>
          </a:p>
          <a:p>
            <a:endParaRPr lang="pt-BR" sz="4000" b="1" dirty="0">
              <a:solidFill>
                <a:srgbClr val="FF0000"/>
              </a:solidFill>
            </a:endParaRPr>
          </a:p>
          <a:p>
            <a:pPr algn="just"/>
            <a:endParaRPr lang="pt-BR" sz="2800" dirty="0"/>
          </a:p>
        </p:txBody>
      </p:sp>
      <p:pic>
        <p:nvPicPr>
          <p:cNvPr id="4" name="Imagem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477064"/>
            <a:ext cx="6715172" cy="3455958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  <a:reflection blurRad="6350" stA="50000" endA="295" endPos="92000" dist="101600" dir="5400000" sy="-100000" algn="bl" rotWithShape="0"/>
          </a:effectLst>
          <a:scene3d>
            <a:camera prst="perspectiveBelow"/>
            <a:lightRig rig="threePt" dir="t"/>
          </a:scene3d>
          <a:sp3d>
            <a:bevelT w="165100" prst="coolSlant"/>
          </a:sp3d>
        </p:spPr>
      </p:pic>
    </p:spTree>
    <p:extLst>
      <p:ext uri="{BB962C8B-B14F-4D97-AF65-F5344CB8AC3E}">
        <p14:creationId xmlns="" xmlns:p14="http://schemas.microsoft.com/office/powerpoint/2010/main" val="11870340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Após terem feito isso, façam juntos uma análise desse registro.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11870340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r>
              <a:rPr lang="pt-BR" sz="4000" b="1" dirty="0" smtClean="0">
                <a:solidFill>
                  <a:srgbClr val="C00000"/>
                </a:solidFill>
              </a:rPr>
              <a:t>IV. AUMENTEM SEUS GANHOS ATÉ QUITAREM </a:t>
            </a:r>
          </a:p>
          <a:p>
            <a:r>
              <a:rPr lang="pt-BR" sz="4000" b="1" dirty="0" smtClean="0">
                <a:solidFill>
                  <a:srgbClr val="C00000"/>
                </a:solidFill>
              </a:rPr>
              <a:t>AS DÍVIDAS</a:t>
            </a:r>
          </a:p>
          <a:p>
            <a:endParaRPr lang="pt-BR" sz="4000" b="1" dirty="0" smtClean="0">
              <a:solidFill>
                <a:srgbClr val="C00000"/>
              </a:solidFill>
            </a:endParaRPr>
          </a:p>
          <a:p>
            <a:endParaRPr lang="pt-BR" sz="4000" b="1" dirty="0" smtClean="0">
              <a:solidFill>
                <a:srgbClr val="C00000"/>
              </a:solidFill>
            </a:endParaRPr>
          </a:p>
          <a:p>
            <a:pPr algn="just"/>
            <a:endParaRPr lang="pt-BR" sz="4000" b="1" dirty="0">
              <a:solidFill>
                <a:srgbClr val="C00000"/>
              </a:solidFill>
            </a:endParaRPr>
          </a:p>
          <a:p>
            <a:pPr algn="just"/>
            <a:endParaRPr lang="pt-BR" sz="4000" b="1" dirty="0" smtClean="0">
              <a:solidFill>
                <a:srgbClr val="C00000"/>
              </a:solidFill>
            </a:endParaRPr>
          </a:p>
        </p:txBody>
      </p:sp>
      <p:pic>
        <p:nvPicPr>
          <p:cNvPr id="5" name="Imagem 4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023905"/>
            <a:ext cx="6215106" cy="270539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  <a:reflection blurRad="6350" stA="50000" endA="300" endPos="38500" dist="50800" dir="5400000" sy="-100000" algn="bl" rotWithShape="0"/>
          </a:effectLst>
          <a:scene3d>
            <a:camera prst="perspectiveHeroicExtremeLeftFacing"/>
            <a:lightRig rig="threePt" dir="t"/>
          </a:scene3d>
          <a:sp3d>
            <a:bevelT prst="angle"/>
          </a:sp3d>
        </p:spPr>
      </p:pic>
    </p:spTree>
    <p:extLst>
      <p:ext uri="{BB962C8B-B14F-4D97-AF65-F5344CB8AC3E}">
        <p14:creationId xmlns="" xmlns:p14="http://schemas.microsoft.com/office/powerpoint/2010/main" val="33223838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endParaRPr lang="pt-BR" sz="4000" b="1" dirty="0" smtClean="0">
              <a:solidFill>
                <a:srgbClr val="FF0000"/>
              </a:solidFill>
            </a:endParaRPr>
          </a:p>
          <a:p>
            <a:endParaRPr lang="pt-BR" sz="4000" b="1" dirty="0" smtClean="0">
              <a:solidFill>
                <a:srgbClr val="FF0000"/>
              </a:solidFill>
            </a:endParaRPr>
          </a:p>
          <a:p>
            <a:endParaRPr lang="pt-BR" sz="4000" b="1" dirty="0" smtClean="0">
              <a:solidFill>
                <a:srgbClr val="FF0000"/>
              </a:solidFill>
            </a:endParaRPr>
          </a:p>
          <a:p>
            <a:r>
              <a:rPr lang="pt-BR" sz="4000" b="1" dirty="0" smtClean="0">
                <a:solidFill>
                  <a:srgbClr val="FF0000"/>
                </a:solidFill>
              </a:rPr>
              <a:t>INTRODUÇÃO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endParaRPr lang="pt-BR" sz="2800" dirty="0" smtClean="0">
              <a:solidFill>
                <a:schemeClr val="bg1"/>
              </a:solidFill>
            </a:endParaRPr>
          </a:p>
          <a:p>
            <a:endParaRPr lang="pt-BR" sz="4000" dirty="0">
              <a:solidFill>
                <a:srgbClr val="C00000"/>
              </a:solidFill>
            </a:endParaRPr>
          </a:p>
          <a:p>
            <a:pPr algn="just"/>
            <a:endParaRPr lang="pt-BR" sz="40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46955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Isso talvez envolva fazer horas extras, realizar serviços temporários, cozinhar para fora ou fazer trabalhos manuais. 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Mas não exagere a ponto de prejudicar seu tempo com a família.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36162031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r>
              <a:rPr lang="pt-BR" sz="4000" b="1" dirty="0" smtClean="0">
                <a:solidFill>
                  <a:srgbClr val="FF0000"/>
                </a:solidFill>
              </a:rPr>
              <a:t>V. REDUZAM SEUS </a:t>
            </a:r>
          </a:p>
          <a:p>
            <a:r>
              <a:rPr lang="pt-BR" sz="4000" b="1" dirty="0" smtClean="0">
                <a:solidFill>
                  <a:srgbClr val="FF0000"/>
                </a:solidFill>
              </a:rPr>
              <a:t>GASTOS</a:t>
            </a:r>
          </a:p>
          <a:p>
            <a:endParaRPr lang="pt-BR" sz="4000" b="1" dirty="0" smtClean="0">
              <a:solidFill>
                <a:srgbClr val="FF0000"/>
              </a:solidFill>
            </a:endParaRPr>
          </a:p>
          <a:p>
            <a:endParaRPr lang="pt-BR" sz="4000" b="1" dirty="0">
              <a:solidFill>
                <a:srgbClr val="FF0000"/>
              </a:solidFill>
            </a:endParaRPr>
          </a:p>
        </p:txBody>
      </p:sp>
      <p:pic>
        <p:nvPicPr>
          <p:cNvPr id="4" name="Imagem 3" descr="images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1635" y="2428868"/>
            <a:ext cx="6112331" cy="3425502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HeroicExtremeRightFacing"/>
            <a:lightRig rig="flood" dir="t">
              <a:rot lat="0" lon="0" rev="13800000"/>
            </a:lightRig>
          </a:scene3d>
          <a:sp3d extrusionH="107950" prstMaterial="plastic">
            <a:bevelT w="82550" h="63500" prst="slope"/>
            <a:bevelB/>
          </a:sp3d>
        </p:spPr>
      </p:pic>
    </p:spTree>
    <p:extLst>
      <p:ext uri="{BB962C8B-B14F-4D97-AF65-F5344CB8AC3E}">
        <p14:creationId xmlns="" xmlns:p14="http://schemas.microsoft.com/office/powerpoint/2010/main" val="41544304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Comprem somente aquilo que for de extrema necessidade. 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Esperar para comprar sem agir por impulso é bom, pois ajuda a ver se você realmente precisa ou se é somente desejo. 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 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rgbClr val="FF0000"/>
                </a:solidFill>
              </a:rPr>
              <a:t>Pv 21.5</a:t>
            </a:r>
            <a:r>
              <a:rPr lang="pt-BR" sz="2800" b="1" dirty="0" smtClean="0">
                <a:solidFill>
                  <a:schemeClr val="bg1"/>
                </a:solidFill>
              </a:rPr>
              <a:t>, "Os planos bem elaborados levam à fartura, mas o apressado sempre acaba na miséria".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b="1" dirty="0" smtClean="0">
              <a:solidFill>
                <a:srgbClr val="C00000"/>
              </a:solidFill>
            </a:endParaRPr>
          </a:p>
          <a:p>
            <a:pPr algn="just"/>
            <a:endParaRPr lang="pt-BR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863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r>
              <a:rPr lang="pt-BR" sz="4000" b="1" dirty="0" smtClean="0">
                <a:solidFill>
                  <a:srgbClr val="FF0000"/>
                </a:solidFill>
              </a:rPr>
              <a:t>VI. MORADIA</a:t>
            </a:r>
          </a:p>
          <a:p>
            <a:endParaRPr lang="pt-BR" sz="4000" b="1" dirty="0" smtClean="0">
              <a:solidFill>
                <a:srgbClr val="FF0000"/>
              </a:solidFill>
            </a:endParaRPr>
          </a:p>
          <a:p>
            <a:endParaRPr lang="pt-BR" sz="4000" b="1" dirty="0">
              <a:solidFill>
                <a:srgbClr val="FF0000"/>
              </a:solidFill>
            </a:endParaRPr>
          </a:p>
        </p:txBody>
      </p:sp>
      <p:pic>
        <p:nvPicPr>
          <p:cNvPr id="4" name="Imagem 3" descr="images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571612"/>
            <a:ext cx="3977697" cy="2979433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63500"/>
          </a:effectLst>
          <a:scene3d>
            <a:camera prst="perspectiveHeroicExtremeRightFacing"/>
            <a:lightRig rig="threePt" dir="t"/>
          </a:scene3d>
          <a:sp3d>
            <a:bevelT w="139700" h="139700" prst="divot"/>
          </a:sp3d>
        </p:spPr>
      </p:pic>
      <p:sp>
        <p:nvSpPr>
          <p:cNvPr id="5" name="Seta para a direita 4"/>
          <p:cNvSpPr/>
          <p:nvPr/>
        </p:nvSpPr>
        <p:spPr>
          <a:xfrm>
            <a:off x="4071934" y="2928934"/>
            <a:ext cx="42862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 descr="images (6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1571612"/>
            <a:ext cx="3857652" cy="2928958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08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perspectiveRight"/>
            <a:lightRig rig="threePt" dir="t"/>
          </a:scene3d>
          <a:sp3d>
            <a:bevelT prst="angle"/>
          </a:sp3d>
        </p:spPr>
      </p:pic>
    </p:spTree>
    <p:extLst>
      <p:ext uri="{BB962C8B-B14F-4D97-AF65-F5344CB8AC3E}">
        <p14:creationId xmlns="" xmlns:p14="http://schemas.microsoft.com/office/powerpoint/2010/main" val="22751614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Se possível, mudem-se para uma casa com um pagamento mensal menor. 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Economizem eletricidade, água e gás.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31803990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hurrasc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07" y="1600962"/>
            <a:ext cx="4000528" cy="3185360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r>
              <a:rPr lang="pt-BR" sz="4000" b="1" dirty="0" smtClean="0">
                <a:solidFill>
                  <a:srgbClr val="C00000"/>
                </a:solidFill>
              </a:rPr>
              <a:t>VII. ALIMENTAÇÃO</a:t>
            </a:r>
          </a:p>
          <a:p>
            <a:endParaRPr lang="pt-BR" sz="4000" b="1" dirty="0" smtClean="0">
              <a:solidFill>
                <a:srgbClr val="C00000"/>
              </a:solidFill>
            </a:endParaRPr>
          </a:p>
          <a:p>
            <a:endParaRPr lang="pt-BR" sz="4000" b="1" dirty="0">
              <a:solidFill>
                <a:srgbClr val="C00000"/>
              </a:solidFill>
            </a:endParaRPr>
          </a:p>
        </p:txBody>
      </p:sp>
      <p:sp>
        <p:nvSpPr>
          <p:cNvPr id="5" name="Seta para a direita 4"/>
          <p:cNvSpPr/>
          <p:nvPr/>
        </p:nvSpPr>
        <p:spPr>
          <a:xfrm>
            <a:off x="4357686" y="2786058"/>
            <a:ext cx="5000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500174"/>
            <a:ext cx="4171358" cy="3238523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hardEdge"/>
            <a:bevelB/>
          </a:sp3d>
        </p:spPr>
      </p:pic>
    </p:spTree>
    <p:extLst>
      <p:ext uri="{BB962C8B-B14F-4D97-AF65-F5344CB8AC3E}">
        <p14:creationId xmlns="" xmlns:p14="http://schemas.microsoft.com/office/powerpoint/2010/main" val="13243097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Em vez de sempre comer fora, preparem lanches em casa ou marmitas. 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Fiquem atentos a ofertas e descontos especiais na compra de alimentos. 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 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Substitua as marcas mais caras pelas mais populares.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rgbClr val="C00000"/>
                </a:solidFill>
              </a:rPr>
              <a:t> </a:t>
            </a:r>
          </a:p>
          <a:p>
            <a:pPr algn="just"/>
            <a:r>
              <a:rPr lang="pt-BR" sz="2800" b="1" dirty="0">
                <a:solidFill>
                  <a:schemeClr val="bg1"/>
                </a:solidFill>
              </a:rPr>
              <a:t> </a:t>
            </a:r>
          </a:p>
          <a:p>
            <a:pPr algn="just"/>
            <a:endParaRPr lang="pt-BR" sz="2800" dirty="0"/>
          </a:p>
          <a:p>
            <a:r>
              <a:rPr lang="pt-BR" sz="2800" dirty="0"/>
              <a:t> 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2938511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r>
              <a:rPr lang="pt-BR" sz="4000" b="1" dirty="0" smtClean="0">
                <a:solidFill>
                  <a:srgbClr val="FF0000"/>
                </a:solidFill>
              </a:rPr>
              <a:t>VIII. TRANSPORTE</a:t>
            </a:r>
            <a:endParaRPr lang="pt-BR" sz="4000" b="1" dirty="0">
              <a:solidFill>
                <a:srgbClr val="FF0000"/>
              </a:solidFill>
            </a:endParaRPr>
          </a:p>
          <a:p>
            <a:r>
              <a:rPr lang="pt-BR" sz="2800" dirty="0"/>
              <a:t> </a:t>
            </a:r>
            <a:endParaRPr lang="pt-BR" sz="2800" dirty="0" smtClean="0"/>
          </a:p>
          <a:p>
            <a:pPr algn="l"/>
            <a:endParaRPr lang="pt-BR" sz="2800" dirty="0"/>
          </a:p>
          <a:p>
            <a:pPr algn="just"/>
            <a:endParaRPr lang="pt-BR" sz="2800" dirty="0"/>
          </a:p>
        </p:txBody>
      </p:sp>
      <p:sp>
        <p:nvSpPr>
          <p:cNvPr id="5" name="Seta para a direita 4"/>
          <p:cNvSpPr/>
          <p:nvPr/>
        </p:nvSpPr>
        <p:spPr>
          <a:xfrm>
            <a:off x="4643438" y="2428868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1214422"/>
            <a:ext cx="3857652" cy="2214578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7" name="Seta para baixo 6"/>
          <p:cNvSpPr/>
          <p:nvPr/>
        </p:nvSpPr>
        <p:spPr>
          <a:xfrm>
            <a:off x="4572000" y="3500438"/>
            <a:ext cx="428628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188" y="1214422"/>
            <a:ext cx="3955936" cy="2214578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relaxedInse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pic>
        <p:nvPicPr>
          <p:cNvPr id="10" name="Imagem 9" descr="images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422" y="3857628"/>
            <a:ext cx="4619908" cy="2454966"/>
          </a:xfrm>
          <a:prstGeom prst="rect">
            <a:avLst/>
          </a:prstGeom>
          <a:scene3d>
            <a:camera prst="perspectiveContrastingLeftFacing"/>
            <a:lightRig rig="threePt" dir="t"/>
          </a:scene3d>
          <a:sp3d>
            <a:bevelT w="165100" prst="coolSlant"/>
          </a:sp3d>
        </p:spPr>
      </p:pic>
    </p:spTree>
    <p:extLst>
      <p:ext uri="{BB962C8B-B14F-4D97-AF65-F5344CB8AC3E}">
        <p14:creationId xmlns="" xmlns:p14="http://schemas.microsoft.com/office/powerpoint/2010/main" val="2938511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Se tiverem carro (ou mais de um), avaliem se é mesmo necessário ficar com eles. 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Decidam fazer manutenção preventiva ao invés de trocar por um modelo mais novo. 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 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Utilizem transporte público, bicicleta ou sempre que possível, andem a pé.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/>
          </a:p>
          <a:p>
            <a:r>
              <a:rPr lang="pt-BR" sz="2800" dirty="0"/>
              <a:t> 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2938511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r>
              <a:rPr lang="pt-BR" sz="4000" b="1" dirty="0" smtClean="0">
                <a:solidFill>
                  <a:srgbClr val="FF0000"/>
                </a:solidFill>
              </a:rPr>
              <a:t>IX. PARA AS DÍVIDAS</a:t>
            </a:r>
          </a:p>
          <a:p>
            <a:endParaRPr lang="pt-BR" sz="4000" b="1" dirty="0" smtClean="0">
              <a:solidFill>
                <a:srgbClr val="FF0000"/>
              </a:solidFill>
            </a:endParaRPr>
          </a:p>
          <a:p>
            <a:endParaRPr lang="pt-BR" sz="4000" b="1" dirty="0" smtClean="0">
              <a:solidFill>
                <a:srgbClr val="FF0000"/>
              </a:solidFill>
            </a:endParaRPr>
          </a:p>
          <a:p>
            <a:endParaRPr lang="pt-BR" sz="4000" b="1" dirty="0">
              <a:solidFill>
                <a:srgbClr val="FF0000"/>
              </a:solidFill>
            </a:endParaRPr>
          </a:p>
        </p:txBody>
      </p:sp>
      <p:pic>
        <p:nvPicPr>
          <p:cNvPr id="4" name="Imagem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1778496"/>
            <a:ext cx="5073875" cy="4079396"/>
          </a:xfrm>
          <a:prstGeom prst="rect">
            <a:avLst/>
          </a:prstGeom>
          <a:scene3d>
            <a:camera prst="perspectiveHeroicExtremeRightFacing"/>
            <a:lightRig rig="threePt" dir="t"/>
          </a:scene3d>
          <a:sp3d>
            <a:bevelT prst="angle"/>
          </a:sp3d>
        </p:spPr>
      </p:pic>
    </p:spTree>
    <p:extLst>
      <p:ext uri="{BB962C8B-B14F-4D97-AF65-F5344CB8AC3E}">
        <p14:creationId xmlns="" xmlns:p14="http://schemas.microsoft.com/office/powerpoint/2010/main" val="10930426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As</a:t>
            </a:r>
            <a:r>
              <a:rPr lang="pt-BR" sz="2800" b="1" dirty="0" smtClean="0">
                <a:solidFill>
                  <a:schemeClr val="bg1"/>
                </a:solidFill>
              </a:rPr>
              <a:t> finanças podem destruir um relacionamento, seja por causa de dívidas, excesso de gastos, falta de dinheiro ou omissão.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Segundo </a:t>
            </a:r>
            <a:r>
              <a:rPr lang="pt-BR" sz="2800" b="1" dirty="0" err="1" smtClean="0">
                <a:solidFill>
                  <a:schemeClr val="bg1"/>
                </a:solidFill>
              </a:rPr>
              <a:t>Jefrey</a:t>
            </a:r>
            <a:r>
              <a:rPr lang="pt-BR" sz="2800" b="1" dirty="0" smtClean="0">
                <a:solidFill>
                  <a:schemeClr val="bg1"/>
                </a:solidFill>
              </a:rPr>
              <a:t> </a:t>
            </a:r>
            <a:r>
              <a:rPr lang="pt-BR" sz="2800" b="1" dirty="0" err="1" smtClean="0">
                <a:solidFill>
                  <a:schemeClr val="bg1"/>
                </a:solidFill>
              </a:rPr>
              <a:t>Dew</a:t>
            </a:r>
            <a:r>
              <a:rPr lang="pt-BR" sz="2800" b="1" dirty="0" smtClean="0">
                <a:solidFill>
                  <a:schemeClr val="bg1"/>
                </a:solidFill>
              </a:rPr>
              <a:t>, pesquisador em área familiar “casais com dívidas passam menos tempo juntos, brigam mais e são menos felizes”. 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 smtClean="0">
              <a:solidFill>
                <a:schemeClr val="bg1"/>
              </a:solidFill>
            </a:endParaRPr>
          </a:p>
          <a:p>
            <a:endParaRPr lang="pt-BR" sz="4000" dirty="0">
              <a:solidFill>
                <a:srgbClr val="C00000"/>
              </a:solidFill>
            </a:endParaRPr>
          </a:p>
          <a:p>
            <a:pPr algn="just"/>
            <a:endParaRPr lang="pt-BR" sz="40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46955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Identifiquem a taxa de juros, avaliem as </a:t>
            </a:r>
            <a:r>
              <a:rPr lang="pt-BR" sz="2800" b="1" dirty="0" err="1" smtClean="0">
                <a:solidFill>
                  <a:schemeClr val="bg1"/>
                </a:solidFill>
              </a:rPr>
              <a:t>consequências</a:t>
            </a:r>
            <a:r>
              <a:rPr lang="pt-BR" sz="2800" b="1" dirty="0" smtClean="0">
                <a:solidFill>
                  <a:schemeClr val="bg1"/>
                </a:solidFill>
              </a:rPr>
              <a:t> de pagar uma prestação com atraso ou não pagá-la.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 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Leiam com atenção os contratos de empréstimos e faturas. Em seguida, determinem a ordem em que pagarão as dívidas. 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 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Tentem pagar primeiro a dívida com maior taxa de juros. Outra opção é pagar todas as outras dívidas menores, pois receber menos cobranças todo mês pode deixá-los mais motivados. 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/>
          </a:p>
          <a:p>
            <a:r>
              <a:rPr lang="pt-BR" sz="2800" dirty="0"/>
              <a:t> 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2938511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Se tiverem empréstimos com altas taxas de juros, talvez seja melhor fazer um empréstimo com taxas menores para quitar os outros.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/>
          </a:p>
          <a:p>
            <a:r>
              <a:rPr lang="pt-BR" sz="2800" dirty="0"/>
              <a:t> 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2938511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r>
              <a:rPr lang="pt-BR" sz="4000" b="1" dirty="0" smtClean="0">
                <a:solidFill>
                  <a:srgbClr val="FF0000"/>
                </a:solidFill>
              </a:rPr>
              <a:t>X. NEGOCIAR COM OS </a:t>
            </a:r>
          </a:p>
          <a:p>
            <a:r>
              <a:rPr lang="pt-BR" sz="4000" b="1" dirty="0" smtClean="0">
                <a:solidFill>
                  <a:srgbClr val="FF0000"/>
                </a:solidFill>
              </a:rPr>
              <a:t>CREDORES</a:t>
            </a:r>
          </a:p>
          <a:p>
            <a:endParaRPr lang="pt-BR" sz="4000" b="1" dirty="0" smtClean="0">
              <a:solidFill>
                <a:srgbClr val="FF0000"/>
              </a:solidFill>
            </a:endParaRPr>
          </a:p>
          <a:p>
            <a:endParaRPr lang="pt-BR" sz="4000" b="1" dirty="0">
              <a:solidFill>
                <a:srgbClr val="FF0000"/>
              </a:solidFill>
            </a:endParaRPr>
          </a:p>
          <a:p>
            <a:r>
              <a:rPr lang="pt-BR" sz="2800" dirty="0"/>
              <a:t> </a:t>
            </a:r>
          </a:p>
          <a:p>
            <a:pPr algn="just"/>
            <a:endParaRPr lang="pt-BR" sz="2800" dirty="0"/>
          </a:p>
        </p:txBody>
      </p:sp>
      <p:pic>
        <p:nvPicPr>
          <p:cNvPr id="5" name="Imagem 4" descr="images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224" y="2000240"/>
            <a:ext cx="5367610" cy="357190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perspectiveHeroicExtremeRightFacing"/>
            <a:lightRig rig="threePt" dir="t"/>
          </a:scene3d>
          <a:sp3d>
            <a:bevelT w="165100" prst="coolSlant"/>
          </a:sp3d>
        </p:spPr>
      </p:pic>
    </p:spTree>
    <p:extLst>
      <p:ext uri="{BB962C8B-B14F-4D97-AF65-F5344CB8AC3E}">
        <p14:creationId xmlns="" xmlns:p14="http://schemas.microsoft.com/office/powerpoint/2010/main" val="2938511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Se perceberem que não conseguirão pagar suas obrigações, negociem novas formas de pagamento com seus credores. 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 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Tentem pedir um tempo maior para pagar ou uma taxa de juros menor. Normalmente, alguns até se dispõem a reduzir a dívida se o restante for pago imediatamente. 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 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Sejam honestos e mansos ao explicar a situação, 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 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rgbClr val="FF0000"/>
                </a:solidFill>
              </a:rPr>
              <a:t>Cl 4.6</a:t>
            </a:r>
            <a:r>
              <a:rPr lang="pt-BR" sz="2800" b="1" dirty="0" smtClean="0">
                <a:solidFill>
                  <a:schemeClr val="bg1"/>
                </a:solidFill>
              </a:rPr>
              <a:t>, "O seu falar seja sempre agradável e temperado com sal, para que saibam como responder a cada um". 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/>
          </a:p>
          <a:p>
            <a:r>
              <a:rPr lang="pt-BR" sz="2800" dirty="0"/>
              <a:t> 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2938511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Coloquem todos os acordos por escrito e assinado. Se o primeiro pedido for rejeitado, não desistam! 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 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rgbClr val="FF0000"/>
                </a:solidFill>
              </a:rPr>
              <a:t>Pv 6.1-5</a:t>
            </a:r>
            <a:r>
              <a:rPr lang="pt-BR" sz="2800" b="1" dirty="0" smtClean="0">
                <a:solidFill>
                  <a:schemeClr val="bg1"/>
                </a:solidFill>
              </a:rPr>
              <a:t>, “1 Filho meu, se ficaste por fiador do teu companheiro e se te empenhaste ao estranho, 2 estás enredado com o que dizem os teus lábios, estás preso com as palavras da tua boca. 3 Agora, pois, faze isto, filho meu, e livra-te, pois caíste nas mãos do teu companheiro: vai, prostra-te e importuna o teu companheiro; 4 não dês sono aos teus olhos, nem repouso às tuas pálpebras; 5 livra-te, como a gazela, da mão do caçador e, como a ave, da mão do passarinheiro”.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/>
          </a:p>
          <a:p>
            <a:r>
              <a:rPr lang="pt-BR" sz="2800" dirty="0"/>
              <a:t> 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2938511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r>
              <a:rPr lang="pt-BR" sz="4000" b="1" dirty="0" smtClean="0">
                <a:solidFill>
                  <a:srgbClr val="FF0000"/>
                </a:solidFill>
              </a:rPr>
              <a:t>XI. PAGAMENTOS</a:t>
            </a:r>
            <a:endParaRPr lang="pt-BR" sz="4000" b="1" dirty="0">
              <a:solidFill>
                <a:srgbClr val="FF0000"/>
              </a:solidFill>
            </a:endParaRPr>
          </a:p>
          <a:p>
            <a:r>
              <a:rPr lang="pt-BR" sz="2800" dirty="0"/>
              <a:t> </a:t>
            </a:r>
          </a:p>
          <a:p>
            <a:pPr algn="just"/>
            <a:endParaRPr lang="pt-BR" sz="2800" dirty="0"/>
          </a:p>
        </p:txBody>
      </p:sp>
      <p:pic>
        <p:nvPicPr>
          <p:cNvPr id="5" name="Imagem 4" descr="images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2526023"/>
            <a:ext cx="6429420" cy="3600474"/>
          </a:xfrm>
          <a:prstGeom prst="rect">
            <a:avLst/>
          </a:prstGeom>
          <a:effectLst>
            <a:innerShdw blurRad="63500" dist="50800">
              <a:prstClr val="black">
                <a:alpha val="50000"/>
              </a:prstClr>
            </a:innerShdw>
            <a:reflection blurRad="6350" stA="50000" endA="275" endPos="40000" dist="101600" dir="5400000" sy="-100000" algn="bl" rotWithShape="0"/>
          </a:effectLst>
          <a:scene3d>
            <a:camera prst="perspectiveHeroicExtremeRightFacing"/>
            <a:lightRig rig="threePt" dir="t"/>
          </a:scene3d>
          <a:sp3d>
            <a:bevelT w="152400" h="50800" prst="softRound"/>
          </a:sp3d>
        </p:spPr>
      </p:pic>
    </p:spTree>
    <p:extLst>
      <p:ext uri="{BB962C8B-B14F-4D97-AF65-F5344CB8AC3E}">
        <p14:creationId xmlns="" xmlns:p14="http://schemas.microsoft.com/office/powerpoint/2010/main" val="2938511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Apesar de todo esforço, é possível que vocês continuem pagando seus credores por muitos anos.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 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Mas vocês escolhem como vão encarar as circunstâncias. 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Em vez de ficar obcecado pelo dinheiro ou pela falta dele, escute o conselho de Paulo a Timóteo, 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/>
          </a:p>
          <a:p>
            <a:r>
              <a:rPr lang="pt-BR" sz="2800" dirty="0"/>
              <a:t> 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2938511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rgbClr val="FF0000"/>
                </a:solidFill>
              </a:rPr>
              <a:t>1Tm 6.7-11</a:t>
            </a:r>
            <a:r>
              <a:rPr lang="pt-BR" sz="2800" b="1" dirty="0" smtClean="0">
                <a:solidFill>
                  <a:schemeClr val="bg1"/>
                </a:solidFill>
              </a:rPr>
              <a:t>, "Pois nada trouxemos para este mundo e dele nada podemos levar; por isso, tendo o que comer e com que vestir-nos, estejamos com isso satisfeitos. Os que querem ficar ricos caem em tentação, em armadilhas e em muitos desejos descontrolados e nocivos, que levam os homens a mergulharem na ruína e na destruição, pois o amor ao dinheiro é raiz de todos os males. Algumas pessoas, por cobiçarem o dinheiro, desviaram-se da fé e se atormentaram a si mesmas com muitos sofrimentos. Você, porém, homem de Deus, fuja de tudo isso e busque a justiça, a piedade, a fé, o amor, a perseverança e a mansidão". 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/>
          </a:p>
          <a:p>
            <a:r>
              <a:rPr lang="pt-BR" sz="2800" dirty="0"/>
              <a:t> 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2938511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Por estarem contentes com a provisão diária e necessária que Deus tem lhes dado, vocês poderão se preocupar com as coisas mais importantes, como sua relação com Deus e com a família.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/>
          </a:p>
          <a:p>
            <a:r>
              <a:rPr lang="pt-BR" sz="2800" dirty="0"/>
              <a:t> 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2938511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r>
              <a:rPr lang="pt-BR" sz="4000" b="1" dirty="0" smtClean="0">
                <a:solidFill>
                  <a:srgbClr val="FF0000"/>
                </a:solidFill>
              </a:rPr>
              <a:t>XII. PRIORIDADES</a:t>
            </a:r>
          </a:p>
          <a:p>
            <a:endParaRPr lang="pt-BR" sz="4000" b="1" dirty="0" smtClean="0">
              <a:solidFill>
                <a:srgbClr val="FF0000"/>
              </a:solidFill>
            </a:endParaRPr>
          </a:p>
          <a:p>
            <a:endParaRPr lang="pt-BR" sz="4000" b="1" dirty="0" smtClean="0">
              <a:solidFill>
                <a:srgbClr val="FF0000"/>
              </a:solidFill>
            </a:endParaRPr>
          </a:p>
          <a:p>
            <a:pPr algn="just"/>
            <a:endParaRPr lang="pt-BR" sz="2800" dirty="0"/>
          </a:p>
        </p:txBody>
      </p:sp>
      <p:pic>
        <p:nvPicPr>
          <p:cNvPr id="4" name="Imagem 3" descr="images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977" y="1428736"/>
            <a:ext cx="6244211" cy="4214842"/>
          </a:xfrm>
          <a:prstGeom prst="rect">
            <a:avLst/>
          </a:prstGeom>
          <a:effectLst>
            <a:innerShdw blurRad="63500" dist="50800" dir="81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isometricOffAxis1Right"/>
            <a:lightRig rig="threePt" dir="t"/>
          </a:scene3d>
          <a:sp3d>
            <a:bevelT w="139700" h="139700" prst="divot"/>
          </a:sp3d>
        </p:spPr>
      </p:pic>
    </p:spTree>
    <p:extLst>
      <p:ext uri="{BB962C8B-B14F-4D97-AF65-F5344CB8AC3E}">
        <p14:creationId xmlns="" xmlns:p14="http://schemas.microsoft.com/office/powerpoint/2010/main" val="2938511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As brigas por causa de dinheiro sempre acabam afetando outras áreas do relacionamento.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Além disso, causam problemas de saúde como insônia, dores de cabeça, estômago, ataques cardíacos e depressão.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A primeira coisa que um casal precisa entender é que quando duas pessoas se casam, elas se tornam </a:t>
            </a:r>
            <a:r>
              <a:rPr lang="pt-BR" sz="2800" b="1" dirty="0" smtClean="0">
                <a:solidFill>
                  <a:schemeClr val="bg1"/>
                </a:solidFill>
              </a:rPr>
              <a:t>“uma </a:t>
            </a:r>
            <a:r>
              <a:rPr lang="pt-BR" sz="2800" b="1" dirty="0" smtClean="0">
                <a:solidFill>
                  <a:schemeClr val="bg1"/>
                </a:solidFill>
              </a:rPr>
              <a:t>só </a:t>
            </a:r>
            <a:r>
              <a:rPr lang="pt-BR" sz="2800" b="1" dirty="0" smtClean="0">
                <a:solidFill>
                  <a:schemeClr val="bg1"/>
                </a:solidFill>
              </a:rPr>
              <a:t>carne”, “uma </a:t>
            </a:r>
            <a:r>
              <a:rPr lang="pt-BR" sz="2800" b="1" dirty="0" smtClean="0">
                <a:solidFill>
                  <a:schemeClr val="bg1"/>
                </a:solidFill>
              </a:rPr>
              <a:t>só </a:t>
            </a:r>
            <a:r>
              <a:rPr lang="pt-BR" sz="2800" b="1" dirty="0" smtClean="0">
                <a:solidFill>
                  <a:schemeClr val="bg1"/>
                </a:solidFill>
              </a:rPr>
              <a:t>pessoa”, </a:t>
            </a:r>
            <a:r>
              <a:rPr lang="pt-BR" sz="2800" b="1" dirty="0" smtClean="0">
                <a:solidFill>
                  <a:schemeClr val="bg1"/>
                </a:solidFill>
              </a:rPr>
              <a:t>e isso também vale para a vida financeira.</a:t>
            </a:r>
          </a:p>
          <a:p>
            <a:endParaRPr lang="pt-BR" sz="2800" b="1" dirty="0">
              <a:solidFill>
                <a:srgbClr val="C00000"/>
              </a:solidFill>
            </a:endParaRPr>
          </a:p>
          <a:p>
            <a:endParaRPr lang="pt-BR" sz="28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43803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Coloquem em um papel as coisas que realmente são valiosas para você e que o dinheiro não pode comprar. 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 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Deixe em um local visível e agradeça a Deus todos os dias por elas!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 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Minha oração é para que suas finanças não sejam motivo de brigas no seu lar. Como Jesus nos ensina, dê valor àquilo que é eterno, 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/>
          </a:p>
          <a:p>
            <a:r>
              <a:rPr lang="pt-BR" sz="2800" dirty="0"/>
              <a:t> 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2938511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rgbClr val="FF0000"/>
                </a:solidFill>
              </a:rPr>
              <a:t>Mt 6.20</a:t>
            </a:r>
            <a:r>
              <a:rPr lang="pt-BR" sz="2800" b="1" dirty="0" smtClean="0">
                <a:solidFill>
                  <a:schemeClr val="bg1"/>
                </a:solidFill>
              </a:rPr>
              <a:t>, "Mas acumulem para vocês tesouros no céu, onde a traça e a ferrugem não destroem, e onde os ladrões não arrombam nem furtam".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 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Se preocupem e gastem tempo com o Reino de Deus e sua justiça, que as demais coisas vos serão acrescentadas!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/>
          </a:p>
          <a:p>
            <a:r>
              <a:rPr lang="pt-BR" sz="2800" dirty="0"/>
              <a:t> 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2938511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As contas deixam de ser suas ou minhas, e passam a ser nossas. O dinheiro deixa de ser seu ou meu, e se torna nosso. 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Agora, os dois trabalham juntos para o sustendo do lar e lazer em </a:t>
            </a:r>
            <a:r>
              <a:rPr lang="pt-BR" sz="2800" b="1" dirty="0" smtClean="0">
                <a:solidFill>
                  <a:schemeClr val="bg1"/>
                </a:solidFill>
              </a:rPr>
              <a:t>família. É </a:t>
            </a:r>
            <a:r>
              <a:rPr lang="pt-BR" sz="2800" b="1" dirty="0" smtClean="0">
                <a:solidFill>
                  <a:schemeClr val="bg1"/>
                </a:solidFill>
              </a:rPr>
              <a:t>preciso ter transparência em todos os detalhes. 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Se você sabe que as contas estão apertadas, não saia por aí comprando sapatos ou um som mais potente para seu carro.</a:t>
            </a:r>
          </a:p>
          <a:p>
            <a:endParaRPr lang="pt-BR" sz="4000" b="1" dirty="0">
              <a:solidFill>
                <a:srgbClr val="C00000"/>
              </a:solidFill>
            </a:endParaRPr>
          </a:p>
          <a:p>
            <a:pPr algn="just"/>
            <a:endParaRPr lang="pt-BR" sz="40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13245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Conversem com maturidade e avaliem: "Sim, podemos comprar isso agora" ou "Não, isso não é essencial e vai ter que esperar". 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Comprar escondido nem pensar. Se você começar a fazer isso, estará dando um grande passo para arruinar seu relacionamento.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Se você quer privacidade na sua vida financeira, então reveja o conceito de um casamento.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18711656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Aliás, é bom deixar claro que quando somente um dos cônjuges trabalha fora, o dinheiro continua sendo da família. 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Há muitos casos de homens que "jogam na cara" de suas esposas que estão fazendo um grande favor em dar o "seu" dinheiro a elas.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Mas eles esquecem que enquanto buscam o sustento da casa, a esposa está cuidando das suas roupas, da sua casa, dos seus filhos e da sua alimentação.  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 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4877868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Outra coisa importante é entrem em um acordo sobre quem será o responsável pela contabilidade da casa. 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É essencial que tenham uma planilha de contas, seja no computador ou mesmo num caderno. </a:t>
            </a:r>
          </a:p>
          <a:p>
            <a:pPr algn="just"/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É necessário saber como andam as entradas e saídas, para que nos momentos de crise, saibam identificar as áreas em que os gastos estão passando dos limites e devem ser cortados por um tempo.</a:t>
            </a: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15229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endParaRPr lang="pt-BR" sz="4000" b="1" dirty="0" smtClean="0">
              <a:solidFill>
                <a:srgbClr val="FF0000"/>
              </a:solidFill>
            </a:endParaRPr>
          </a:p>
          <a:p>
            <a:r>
              <a:rPr lang="pt-BR" sz="4000" b="1" dirty="0" smtClean="0">
                <a:solidFill>
                  <a:srgbClr val="FF0000"/>
                </a:solidFill>
              </a:rPr>
              <a:t>CARTÃO DE CRÉDITO</a:t>
            </a:r>
          </a:p>
          <a:p>
            <a:endParaRPr lang="pt-BR" sz="4000" b="1" dirty="0" smtClean="0">
              <a:solidFill>
                <a:srgbClr val="FF0000"/>
              </a:solidFill>
            </a:endParaRPr>
          </a:p>
          <a:p>
            <a:endParaRPr lang="pt-BR" sz="4000" b="1" dirty="0" smtClean="0">
              <a:solidFill>
                <a:srgbClr val="FF0000"/>
              </a:solidFill>
            </a:endParaRPr>
          </a:p>
          <a:p>
            <a:endParaRPr lang="pt-BR" sz="2800" b="1" dirty="0" smtClean="0">
              <a:solidFill>
                <a:schemeClr val="bg1"/>
              </a:solidFill>
            </a:endParaRPr>
          </a:p>
          <a:p>
            <a:pPr algn="just"/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endParaRPr lang="pt-BR" sz="2800" b="1" dirty="0">
              <a:solidFill>
                <a:schemeClr val="bg1"/>
              </a:solidFill>
            </a:endParaRPr>
          </a:p>
        </p:txBody>
      </p:sp>
      <p:pic>
        <p:nvPicPr>
          <p:cNvPr id="5" name="Imagem 4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2022581"/>
            <a:ext cx="4643470" cy="3478121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</p:spTree>
    <p:extLst>
      <p:ext uri="{BB962C8B-B14F-4D97-AF65-F5344CB8AC3E}">
        <p14:creationId xmlns="" xmlns:p14="http://schemas.microsoft.com/office/powerpoint/2010/main" val="3917714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9</Template>
  <TotalTime>257</TotalTime>
  <Words>816</Words>
  <Application>Microsoft Office PowerPoint</Application>
  <PresentationFormat>Apresentação na tela (4:3)</PresentationFormat>
  <Paragraphs>185</Paragraphs>
  <Slides>41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42" baseType="lpstr">
      <vt:lpstr>Diseño predeterminado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ig</dc:creator>
  <cp:lastModifiedBy>ig</cp:lastModifiedBy>
  <cp:revision>32</cp:revision>
  <dcterms:created xsi:type="dcterms:W3CDTF">2015-11-04T21:14:06Z</dcterms:created>
  <dcterms:modified xsi:type="dcterms:W3CDTF">2016-03-16T11:14:06Z</dcterms:modified>
</cp:coreProperties>
</file>